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6" r:id="rId5"/>
    <p:sldId id="263" r:id="rId6"/>
    <p:sldId id="258" r:id="rId7"/>
    <p:sldId id="265" r:id="rId8"/>
    <p:sldId id="261" r:id="rId9"/>
    <p:sldId id="268" r:id="rId10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8" autoAdjust="0"/>
    <p:restoredTop sz="86445" autoAdjust="0"/>
  </p:normalViewPr>
  <p:slideViewPr>
    <p:cSldViewPr>
      <p:cViewPr varScale="1">
        <p:scale>
          <a:sx n="88" d="100"/>
          <a:sy n="88" d="100"/>
        </p:scale>
        <p:origin x="-16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960DC4-397C-427D-A613-874FD75C0AF0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5BFBB1E4-C9D7-4448-A218-A02E6807D3F3}">
      <dgm:prSet phldrT="[Text]"/>
      <dgm:spPr/>
      <dgm:t>
        <a:bodyPr/>
        <a:lstStyle/>
        <a:p>
          <a:r>
            <a:rPr lang="en-IE" dirty="0" smtClean="0"/>
            <a:t>Claim submitted by claimant (or their solicitor) </a:t>
          </a:r>
          <a:endParaRPr lang="en-IE" dirty="0"/>
        </a:p>
      </dgm:t>
    </dgm:pt>
    <dgm:pt modelId="{0AC63512-10C9-4A9A-92EE-3F8D235E8259}" type="parTrans" cxnId="{7A8FB08C-DF9B-44C3-A85D-44C8E3AD38B9}">
      <dgm:prSet/>
      <dgm:spPr/>
      <dgm:t>
        <a:bodyPr/>
        <a:lstStyle/>
        <a:p>
          <a:endParaRPr lang="en-IE"/>
        </a:p>
      </dgm:t>
    </dgm:pt>
    <dgm:pt modelId="{BF159CEA-92B1-4B7A-A3E3-6BC95CE0A74D}" type="sibTrans" cxnId="{7A8FB08C-DF9B-44C3-A85D-44C8E3AD38B9}">
      <dgm:prSet/>
      <dgm:spPr/>
      <dgm:t>
        <a:bodyPr/>
        <a:lstStyle/>
        <a:p>
          <a:endParaRPr lang="en-IE"/>
        </a:p>
      </dgm:t>
    </dgm:pt>
    <dgm:pt modelId="{12AE0E0A-B26C-4625-9EBD-CC49E0BE0460}">
      <dgm:prSet phldrT="[Text]"/>
      <dgm:spPr/>
      <dgm:t>
        <a:bodyPr/>
        <a:lstStyle/>
        <a:p>
          <a:r>
            <a:rPr lang="en-IE" dirty="0" smtClean="0"/>
            <a:t>If consent granted, board assesses claim. If consent denied, case released to court</a:t>
          </a:r>
          <a:endParaRPr lang="en-IE" dirty="0"/>
        </a:p>
      </dgm:t>
    </dgm:pt>
    <dgm:pt modelId="{B4F84F0E-AFCF-4CC7-9FCC-91EC7EE1E4DD}" type="parTrans" cxnId="{651DEE1E-FA33-49C2-A377-A8CC43F9EAD3}">
      <dgm:prSet/>
      <dgm:spPr/>
      <dgm:t>
        <a:bodyPr/>
        <a:lstStyle/>
        <a:p>
          <a:endParaRPr lang="en-IE"/>
        </a:p>
      </dgm:t>
    </dgm:pt>
    <dgm:pt modelId="{A23047C8-4D7B-4FC6-9C17-2FEA7B6362D5}" type="sibTrans" cxnId="{651DEE1E-FA33-49C2-A377-A8CC43F9EAD3}">
      <dgm:prSet/>
      <dgm:spPr/>
      <dgm:t>
        <a:bodyPr/>
        <a:lstStyle/>
        <a:p>
          <a:endParaRPr lang="en-IE"/>
        </a:p>
      </dgm:t>
    </dgm:pt>
    <dgm:pt modelId="{C8EC76B6-8370-4439-A307-FD77D9AF50A3}">
      <dgm:prSet phldrT="[Text]"/>
      <dgm:spPr/>
      <dgm:t>
        <a:bodyPr/>
        <a:lstStyle/>
        <a:p>
          <a:r>
            <a:rPr lang="en-IE" dirty="0" smtClean="0"/>
            <a:t>Consent to assess claim is sought from respondent (usually insurer)</a:t>
          </a:r>
          <a:endParaRPr lang="en-IE" dirty="0"/>
        </a:p>
      </dgm:t>
    </dgm:pt>
    <dgm:pt modelId="{B79E691D-F619-4F6A-9BFD-84B0D9C84F62}" type="sibTrans" cxnId="{E4746796-99C8-4D49-B947-0A1E2627923F}">
      <dgm:prSet/>
      <dgm:spPr/>
      <dgm:t>
        <a:bodyPr/>
        <a:lstStyle/>
        <a:p>
          <a:endParaRPr lang="en-IE"/>
        </a:p>
      </dgm:t>
    </dgm:pt>
    <dgm:pt modelId="{5754F02E-426F-4B1C-8B59-111D407E8831}" type="parTrans" cxnId="{E4746796-99C8-4D49-B947-0A1E2627923F}">
      <dgm:prSet/>
      <dgm:spPr/>
      <dgm:t>
        <a:bodyPr/>
        <a:lstStyle/>
        <a:p>
          <a:endParaRPr lang="en-IE"/>
        </a:p>
      </dgm:t>
    </dgm:pt>
    <dgm:pt modelId="{610E31B8-1D52-4D66-89DF-F498FA67E06C}" type="pres">
      <dgm:prSet presAssocID="{92960DC4-397C-427D-A613-874FD75C0AF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C2932958-722C-46D4-B2F7-5CF8C6C552D6}" type="pres">
      <dgm:prSet presAssocID="{5BFBB1E4-C9D7-4448-A218-A02E6807D3F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A6C0EF32-1C57-478B-9ECD-E37F26CC6448}" type="pres">
      <dgm:prSet presAssocID="{BF159CEA-92B1-4B7A-A3E3-6BC95CE0A74D}" presName="sibTrans" presStyleLbl="sibTrans2D1" presStyleIdx="0" presStyleCnt="2"/>
      <dgm:spPr/>
      <dgm:t>
        <a:bodyPr/>
        <a:lstStyle/>
        <a:p>
          <a:endParaRPr lang="en-IE"/>
        </a:p>
      </dgm:t>
    </dgm:pt>
    <dgm:pt modelId="{2432FF0A-4BC0-41AB-A43A-30EB2783633A}" type="pres">
      <dgm:prSet presAssocID="{BF159CEA-92B1-4B7A-A3E3-6BC95CE0A74D}" presName="connectorText" presStyleLbl="sibTrans2D1" presStyleIdx="0" presStyleCnt="2"/>
      <dgm:spPr/>
      <dgm:t>
        <a:bodyPr/>
        <a:lstStyle/>
        <a:p>
          <a:endParaRPr lang="en-IE"/>
        </a:p>
      </dgm:t>
    </dgm:pt>
    <dgm:pt modelId="{0555172F-CE1C-47C4-8680-3AC90153B875}" type="pres">
      <dgm:prSet presAssocID="{C8EC76B6-8370-4439-A307-FD77D9AF50A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68B8FAF-A273-49DF-A7C6-A1F355A14650}" type="pres">
      <dgm:prSet presAssocID="{B79E691D-F619-4F6A-9BFD-84B0D9C84F62}" presName="sibTrans" presStyleLbl="sibTrans2D1" presStyleIdx="1" presStyleCnt="2"/>
      <dgm:spPr/>
      <dgm:t>
        <a:bodyPr/>
        <a:lstStyle/>
        <a:p>
          <a:endParaRPr lang="en-IE"/>
        </a:p>
      </dgm:t>
    </dgm:pt>
    <dgm:pt modelId="{AA0E1261-6F33-46DF-A124-A59D4D0BEA3D}" type="pres">
      <dgm:prSet presAssocID="{B79E691D-F619-4F6A-9BFD-84B0D9C84F62}" presName="connectorText" presStyleLbl="sibTrans2D1" presStyleIdx="1" presStyleCnt="2"/>
      <dgm:spPr/>
      <dgm:t>
        <a:bodyPr/>
        <a:lstStyle/>
        <a:p>
          <a:endParaRPr lang="en-IE"/>
        </a:p>
      </dgm:t>
    </dgm:pt>
    <dgm:pt modelId="{43A8560E-A004-4A60-8D19-33C9A065CD19}" type="pres">
      <dgm:prSet presAssocID="{12AE0E0A-B26C-4625-9EBD-CC49E0BE046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F1A03E38-6329-4D9E-834A-7EF3D0410616}" type="presOf" srcId="{5BFBB1E4-C9D7-4448-A218-A02E6807D3F3}" destId="{C2932958-722C-46D4-B2F7-5CF8C6C552D6}" srcOrd="0" destOrd="0" presId="urn:microsoft.com/office/officeart/2005/8/layout/process5"/>
    <dgm:cxn modelId="{010D7C8D-1A95-4252-8332-03377169037D}" type="presOf" srcId="{BF159CEA-92B1-4B7A-A3E3-6BC95CE0A74D}" destId="{2432FF0A-4BC0-41AB-A43A-30EB2783633A}" srcOrd="1" destOrd="0" presId="urn:microsoft.com/office/officeart/2005/8/layout/process5"/>
    <dgm:cxn modelId="{B5CA847A-5586-4CA6-B783-F119E4068A46}" type="presOf" srcId="{12AE0E0A-B26C-4625-9EBD-CC49E0BE0460}" destId="{43A8560E-A004-4A60-8D19-33C9A065CD19}" srcOrd="0" destOrd="0" presId="urn:microsoft.com/office/officeart/2005/8/layout/process5"/>
    <dgm:cxn modelId="{E4746796-99C8-4D49-B947-0A1E2627923F}" srcId="{92960DC4-397C-427D-A613-874FD75C0AF0}" destId="{C8EC76B6-8370-4439-A307-FD77D9AF50A3}" srcOrd="1" destOrd="0" parTransId="{5754F02E-426F-4B1C-8B59-111D407E8831}" sibTransId="{B79E691D-F619-4F6A-9BFD-84B0D9C84F62}"/>
    <dgm:cxn modelId="{651DEE1E-FA33-49C2-A377-A8CC43F9EAD3}" srcId="{92960DC4-397C-427D-A613-874FD75C0AF0}" destId="{12AE0E0A-B26C-4625-9EBD-CC49E0BE0460}" srcOrd="2" destOrd="0" parTransId="{B4F84F0E-AFCF-4CC7-9FCC-91EC7EE1E4DD}" sibTransId="{A23047C8-4D7B-4FC6-9C17-2FEA7B6362D5}"/>
    <dgm:cxn modelId="{64D6B3B3-448E-4883-ABEF-42FD44E0073E}" type="presOf" srcId="{B79E691D-F619-4F6A-9BFD-84B0D9C84F62}" destId="{368B8FAF-A273-49DF-A7C6-A1F355A14650}" srcOrd="0" destOrd="0" presId="urn:microsoft.com/office/officeart/2005/8/layout/process5"/>
    <dgm:cxn modelId="{60D11315-35B8-46D9-8988-A9C40D74B866}" type="presOf" srcId="{92960DC4-397C-427D-A613-874FD75C0AF0}" destId="{610E31B8-1D52-4D66-89DF-F498FA67E06C}" srcOrd="0" destOrd="0" presId="urn:microsoft.com/office/officeart/2005/8/layout/process5"/>
    <dgm:cxn modelId="{3B3F9907-DE7A-4848-8847-FFC738709B9B}" type="presOf" srcId="{C8EC76B6-8370-4439-A307-FD77D9AF50A3}" destId="{0555172F-CE1C-47C4-8680-3AC90153B875}" srcOrd="0" destOrd="0" presId="urn:microsoft.com/office/officeart/2005/8/layout/process5"/>
    <dgm:cxn modelId="{7A8FB08C-DF9B-44C3-A85D-44C8E3AD38B9}" srcId="{92960DC4-397C-427D-A613-874FD75C0AF0}" destId="{5BFBB1E4-C9D7-4448-A218-A02E6807D3F3}" srcOrd="0" destOrd="0" parTransId="{0AC63512-10C9-4A9A-92EE-3F8D235E8259}" sibTransId="{BF159CEA-92B1-4B7A-A3E3-6BC95CE0A74D}"/>
    <dgm:cxn modelId="{7274E809-2A15-4D42-8643-89AA1684F064}" type="presOf" srcId="{B79E691D-F619-4F6A-9BFD-84B0D9C84F62}" destId="{AA0E1261-6F33-46DF-A124-A59D4D0BEA3D}" srcOrd="1" destOrd="0" presId="urn:microsoft.com/office/officeart/2005/8/layout/process5"/>
    <dgm:cxn modelId="{6FDE1309-19AF-4546-9704-99A144CE5255}" type="presOf" srcId="{BF159CEA-92B1-4B7A-A3E3-6BC95CE0A74D}" destId="{A6C0EF32-1C57-478B-9ECD-E37F26CC6448}" srcOrd="0" destOrd="0" presId="urn:microsoft.com/office/officeart/2005/8/layout/process5"/>
    <dgm:cxn modelId="{2B012F68-0317-4D33-A615-3D22F7D78F4B}" type="presParOf" srcId="{610E31B8-1D52-4D66-89DF-F498FA67E06C}" destId="{C2932958-722C-46D4-B2F7-5CF8C6C552D6}" srcOrd="0" destOrd="0" presId="urn:microsoft.com/office/officeart/2005/8/layout/process5"/>
    <dgm:cxn modelId="{FDAF7EC7-935A-468C-8E64-431C25158297}" type="presParOf" srcId="{610E31B8-1D52-4D66-89DF-F498FA67E06C}" destId="{A6C0EF32-1C57-478B-9ECD-E37F26CC6448}" srcOrd="1" destOrd="0" presId="urn:microsoft.com/office/officeart/2005/8/layout/process5"/>
    <dgm:cxn modelId="{3678BF2B-33C3-4EB0-A29A-EE69E2B66BD5}" type="presParOf" srcId="{A6C0EF32-1C57-478B-9ECD-E37F26CC6448}" destId="{2432FF0A-4BC0-41AB-A43A-30EB2783633A}" srcOrd="0" destOrd="0" presId="urn:microsoft.com/office/officeart/2005/8/layout/process5"/>
    <dgm:cxn modelId="{EC5A3EF8-F201-46DD-97DA-EC8036D57563}" type="presParOf" srcId="{610E31B8-1D52-4D66-89DF-F498FA67E06C}" destId="{0555172F-CE1C-47C4-8680-3AC90153B875}" srcOrd="2" destOrd="0" presId="urn:microsoft.com/office/officeart/2005/8/layout/process5"/>
    <dgm:cxn modelId="{2BB44B80-333A-4662-B62C-A91E47D598A5}" type="presParOf" srcId="{610E31B8-1D52-4D66-89DF-F498FA67E06C}" destId="{368B8FAF-A273-49DF-A7C6-A1F355A14650}" srcOrd="3" destOrd="0" presId="urn:microsoft.com/office/officeart/2005/8/layout/process5"/>
    <dgm:cxn modelId="{37911F47-7E9A-418D-8B4C-F7668F1C9851}" type="presParOf" srcId="{368B8FAF-A273-49DF-A7C6-A1F355A14650}" destId="{AA0E1261-6F33-46DF-A124-A59D4D0BEA3D}" srcOrd="0" destOrd="0" presId="urn:microsoft.com/office/officeart/2005/8/layout/process5"/>
    <dgm:cxn modelId="{27C4A471-D4FB-4AD6-9D40-F1FF3264128E}" type="presParOf" srcId="{610E31B8-1D52-4D66-89DF-F498FA67E06C}" destId="{43A8560E-A004-4A60-8D19-33C9A065CD19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960DC4-397C-427D-A613-874FD75C0AF0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5BFBB1E4-C9D7-4448-A218-A02E6807D3F3}">
      <dgm:prSet phldrT="[Text]"/>
      <dgm:spPr/>
      <dgm:t>
        <a:bodyPr/>
        <a:lstStyle/>
        <a:p>
          <a:r>
            <a:rPr lang="en-IE" dirty="0" smtClean="0"/>
            <a:t>Case is assessed (must be within 9 months) and notice of award sent to claimant and respondent</a:t>
          </a:r>
          <a:endParaRPr lang="en-IE" dirty="0"/>
        </a:p>
      </dgm:t>
    </dgm:pt>
    <dgm:pt modelId="{0AC63512-10C9-4A9A-92EE-3F8D235E8259}" type="parTrans" cxnId="{7A8FB08C-DF9B-44C3-A85D-44C8E3AD38B9}">
      <dgm:prSet/>
      <dgm:spPr/>
      <dgm:t>
        <a:bodyPr/>
        <a:lstStyle/>
        <a:p>
          <a:endParaRPr lang="en-IE"/>
        </a:p>
      </dgm:t>
    </dgm:pt>
    <dgm:pt modelId="{BF159CEA-92B1-4B7A-A3E3-6BC95CE0A74D}" type="sibTrans" cxnId="{7A8FB08C-DF9B-44C3-A85D-44C8E3AD38B9}">
      <dgm:prSet/>
      <dgm:spPr/>
      <dgm:t>
        <a:bodyPr/>
        <a:lstStyle/>
        <a:p>
          <a:endParaRPr lang="en-IE"/>
        </a:p>
      </dgm:t>
    </dgm:pt>
    <dgm:pt modelId="{C8EC76B6-8370-4439-A307-FD77D9AF50A3}">
      <dgm:prSet phldrT="[Text]"/>
      <dgm:spPr/>
      <dgm:t>
        <a:bodyPr/>
        <a:lstStyle/>
        <a:p>
          <a:r>
            <a:rPr lang="en-IE" dirty="0" smtClean="0"/>
            <a:t>If award accepted by both parties -  respondent pays award. If rejected – released to court</a:t>
          </a:r>
          <a:endParaRPr lang="en-IE" dirty="0"/>
        </a:p>
      </dgm:t>
    </dgm:pt>
    <dgm:pt modelId="{5754F02E-426F-4B1C-8B59-111D407E8831}" type="parTrans" cxnId="{E4746796-99C8-4D49-B947-0A1E2627923F}">
      <dgm:prSet/>
      <dgm:spPr/>
      <dgm:t>
        <a:bodyPr/>
        <a:lstStyle/>
        <a:p>
          <a:endParaRPr lang="en-IE"/>
        </a:p>
      </dgm:t>
    </dgm:pt>
    <dgm:pt modelId="{B79E691D-F619-4F6A-9BFD-84B0D9C84F62}" type="sibTrans" cxnId="{E4746796-99C8-4D49-B947-0A1E2627923F}">
      <dgm:prSet/>
      <dgm:spPr/>
      <dgm:t>
        <a:bodyPr/>
        <a:lstStyle/>
        <a:p>
          <a:endParaRPr lang="en-IE"/>
        </a:p>
      </dgm:t>
    </dgm:pt>
    <dgm:pt modelId="{12AE0E0A-B26C-4625-9EBD-CC49E0BE0460}">
      <dgm:prSet phldrT="[Text]"/>
      <dgm:spPr/>
      <dgm:t>
        <a:bodyPr/>
        <a:lstStyle/>
        <a:p>
          <a:r>
            <a:rPr lang="en-IE" dirty="0" smtClean="0"/>
            <a:t>Cases released to court dealt with between respondent  and solicitor and either settled or litigated</a:t>
          </a:r>
          <a:endParaRPr lang="en-IE" dirty="0"/>
        </a:p>
      </dgm:t>
    </dgm:pt>
    <dgm:pt modelId="{B4F84F0E-AFCF-4CC7-9FCC-91EC7EE1E4DD}" type="parTrans" cxnId="{651DEE1E-FA33-49C2-A377-A8CC43F9EAD3}">
      <dgm:prSet/>
      <dgm:spPr/>
      <dgm:t>
        <a:bodyPr/>
        <a:lstStyle/>
        <a:p>
          <a:endParaRPr lang="en-IE"/>
        </a:p>
      </dgm:t>
    </dgm:pt>
    <dgm:pt modelId="{A23047C8-4D7B-4FC6-9C17-2FEA7B6362D5}" type="sibTrans" cxnId="{651DEE1E-FA33-49C2-A377-A8CC43F9EAD3}">
      <dgm:prSet/>
      <dgm:spPr/>
      <dgm:t>
        <a:bodyPr/>
        <a:lstStyle/>
        <a:p>
          <a:endParaRPr lang="en-IE"/>
        </a:p>
      </dgm:t>
    </dgm:pt>
    <dgm:pt modelId="{610E31B8-1D52-4D66-89DF-F498FA67E06C}" type="pres">
      <dgm:prSet presAssocID="{92960DC4-397C-427D-A613-874FD75C0AF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C2932958-722C-46D4-B2F7-5CF8C6C552D6}" type="pres">
      <dgm:prSet presAssocID="{5BFBB1E4-C9D7-4448-A218-A02E6807D3F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A6C0EF32-1C57-478B-9ECD-E37F26CC6448}" type="pres">
      <dgm:prSet presAssocID="{BF159CEA-92B1-4B7A-A3E3-6BC95CE0A74D}" presName="sibTrans" presStyleLbl="sibTrans2D1" presStyleIdx="0" presStyleCnt="2"/>
      <dgm:spPr/>
      <dgm:t>
        <a:bodyPr/>
        <a:lstStyle/>
        <a:p>
          <a:endParaRPr lang="en-IE"/>
        </a:p>
      </dgm:t>
    </dgm:pt>
    <dgm:pt modelId="{2432FF0A-4BC0-41AB-A43A-30EB2783633A}" type="pres">
      <dgm:prSet presAssocID="{BF159CEA-92B1-4B7A-A3E3-6BC95CE0A74D}" presName="connectorText" presStyleLbl="sibTrans2D1" presStyleIdx="0" presStyleCnt="2"/>
      <dgm:spPr/>
      <dgm:t>
        <a:bodyPr/>
        <a:lstStyle/>
        <a:p>
          <a:endParaRPr lang="en-IE"/>
        </a:p>
      </dgm:t>
    </dgm:pt>
    <dgm:pt modelId="{0555172F-CE1C-47C4-8680-3AC90153B875}" type="pres">
      <dgm:prSet presAssocID="{C8EC76B6-8370-4439-A307-FD77D9AF50A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368B8FAF-A273-49DF-A7C6-A1F355A14650}" type="pres">
      <dgm:prSet presAssocID="{B79E691D-F619-4F6A-9BFD-84B0D9C84F62}" presName="sibTrans" presStyleLbl="sibTrans2D1" presStyleIdx="1" presStyleCnt="2"/>
      <dgm:spPr/>
      <dgm:t>
        <a:bodyPr/>
        <a:lstStyle/>
        <a:p>
          <a:endParaRPr lang="en-IE"/>
        </a:p>
      </dgm:t>
    </dgm:pt>
    <dgm:pt modelId="{AA0E1261-6F33-46DF-A124-A59D4D0BEA3D}" type="pres">
      <dgm:prSet presAssocID="{B79E691D-F619-4F6A-9BFD-84B0D9C84F62}" presName="connectorText" presStyleLbl="sibTrans2D1" presStyleIdx="1" presStyleCnt="2"/>
      <dgm:spPr/>
      <dgm:t>
        <a:bodyPr/>
        <a:lstStyle/>
        <a:p>
          <a:endParaRPr lang="en-IE"/>
        </a:p>
      </dgm:t>
    </dgm:pt>
    <dgm:pt modelId="{43A8560E-A004-4A60-8D19-33C9A065CD19}" type="pres">
      <dgm:prSet presAssocID="{12AE0E0A-B26C-4625-9EBD-CC49E0BE046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76B627BD-422D-4136-A23C-7CAA55C2EF8B}" type="presOf" srcId="{5BFBB1E4-C9D7-4448-A218-A02E6807D3F3}" destId="{C2932958-722C-46D4-B2F7-5CF8C6C552D6}" srcOrd="0" destOrd="0" presId="urn:microsoft.com/office/officeart/2005/8/layout/process5"/>
    <dgm:cxn modelId="{C530F78A-861F-4E65-BE62-2896ED453FDB}" type="presOf" srcId="{92960DC4-397C-427D-A613-874FD75C0AF0}" destId="{610E31B8-1D52-4D66-89DF-F498FA67E06C}" srcOrd="0" destOrd="0" presId="urn:microsoft.com/office/officeart/2005/8/layout/process5"/>
    <dgm:cxn modelId="{DF95101C-B71F-4BED-836B-6F5E06A196C4}" type="presOf" srcId="{BF159CEA-92B1-4B7A-A3E3-6BC95CE0A74D}" destId="{A6C0EF32-1C57-478B-9ECD-E37F26CC6448}" srcOrd="0" destOrd="0" presId="urn:microsoft.com/office/officeart/2005/8/layout/process5"/>
    <dgm:cxn modelId="{4694C014-B22C-4599-9F65-2241D5E3085E}" type="presOf" srcId="{C8EC76B6-8370-4439-A307-FD77D9AF50A3}" destId="{0555172F-CE1C-47C4-8680-3AC90153B875}" srcOrd="0" destOrd="0" presId="urn:microsoft.com/office/officeart/2005/8/layout/process5"/>
    <dgm:cxn modelId="{BCD03823-1951-486E-9001-9A2FB1067D2F}" type="presOf" srcId="{12AE0E0A-B26C-4625-9EBD-CC49E0BE0460}" destId="{43A8560E-A004-4A60-8D19-33C9A065CD19}" srcOrd="0" destOrd="0" presId="urn:microsoft.com/office/officeart/2005/8/layout/process5"/>
    <dgm:cxn modelId="{D6255E98-458F-4073-9B98-9C48492659E7}" type="presOf" srcId="{B79E691D-F619-4F6A-9BFD-84B0D9C84F62}" destId="{368B8FAF-A273-49DF-A7C6-A1F355A14650}" srcOrd="0" destOrd="0" presId="urn:microsoft.com/office/officeart/2005/8/layout/process5"/>
    <dgm:cxn modelId="{E4746796-99C8-4D49-B947-0A1E2627923F}" srcId="{92960DC4-397C-427D-A613-874FD75C0AF0}" destId="{C8EC76B6-8370-4439-A307-FD77D9AF50A3}" srcOrd="1" destOrd="0" parTransId="{5754F02E-426F-4B1C-8B59-111D407E8831}" sibTransId="{B79E691D-F619-4F6A-9BFD-84B0D9C84F62}"/>
    <dgm:cxn modelId="{651DEE1E-FA33-49C2-A377-A8CC43F9EAD3}" srcId="{92960DC4-397C-427D-A613-874FD75C0AF0}" destId="{12AE0E0A-B26C-4625-9EBD-CC49E0BE0460}" srcOrd="2" destOrd="0" parTransId="{B4F84F0E-AFCF-4CC7-9FCC-91EC7EE1E4DD}" sibTransId="{A23047C8-4D7B-4FC6-9C17-2FEA7B6362D5}"/>
    <dgm:cxn modelId="{F342D4FE-F6DA-4902-A150-0E4569943467}" type="presOf" srcId="{BF159CEA-92B1-4B7A-A3E3-6BC95CE0A74D}" destId="{2432FF0A-4BC0-41AB-A43A-30EB2783633A}" srcOrd="1" destOrd="0" presId="urn:microsoft.com/office/officeart/2005/8/layout/process5"/>
    <dgm:cxn modelId="{8BB9335D-EB8F-420E-A9DB-6FF90321890D}" type="presOf" srcId="{B79E691D-F619-4F6A-9BFD-84B0D9C84F62}" destId="{AA0E1261-6F33-46DF-A124-A59D4D0BEA3D}" srcOrd="1" destOrd="0" presId="urn:microsoft.com/office/officeart/2005/8/layout/process5"/>
    <dgm:cxn modelId="{7A8FB08C-DF9B-44C3-A85D-44C8E3AD38B9}" srcId="{92960DC4-397C-427D-A613-874FD75C0AF0}" destId="{5BFBB1E4-C9D7-4448-A218-A02E6807D3F3}" srcOrd="0" destOrd="0" parTransId="{0AC63512-10C9-4A9A-92EE-3F8D235E8259}" sibTransId="{BF159CEA-92B1-4B7A-A3E3-6BC95CE0A74D}"/>
    <dgm:cxn modelId="{E4A4EEAC-74D7-404B-B7EB-5B9DEAE2222E}" type="presParOf" srcId="{610E31B8-1D52-4D66-89DF-F498FA67E06C}" destId="{C2932958-722C-46D4-B2F7-5CF8C6C552D6}" srcOrd="0" destOrd="0" presId="urn:microsoft.com/office/officeart/2005/8/layout/process5"/>
    <dgm:cxn modelId="{CACD4ED5-4D0F-408B-85A3-43CF76844FC0}" type="presParOf" srcId="{610E31B8-1D52-4D66-89DF-F498FA67E06C}" destId="{A6C0EF32-1C57-478B-9ECD-E37F26CC6448}" srcOrd="1" destOrd="0" presId="urn:microsoft.com/office/officeart/2005/8/layout/process5"/>
    <dgm:cxn modelId="{A71FA70A-4964-44D2-8CC6-61708F743E04}" type="presParOf" srcId="{A6C0EF32-1C57-478B-9ECD-E37F26CC6448}" destId="{2432FF0A-4BC0-41AB-A43A-30EB2783633A}" srcOrd="0" destOrd="0" presId="urn:microsoft.com/office/officeart/2005/8/layout/process5"/>
    <dgm:cxn modelId="{BF58220E-8D31-4077-BEA5-0268ECC8C26C}" type="presParOf" srcId="{610E31B8-1D52-4D66-89DF-F498FA67E06C}" destId="{0555172F-CE1C-47C4-8680-3AC90153B875}" srcOrd="2" destOrd="0" presId="urn:microsoft.com/office/officeart/2005/8/layout/process5"/>
    <dgm:cxn modelId="{CE8F5C96-313C-423C-94E4-02161A33233C}" type="presParOf" srcId="{610E31B8-1D52-4D66-89DF-F498FA67E06C}" destId="{368B8FAF-A273-49DF-A7C6-A1F355A14650}" srcOrd="3" destOrd="0" presId="urn:microsoft.com/office/officeart/2005/8/layout/process5"/>
    <dgm:cxn modelId="{BB471A69-C1A0-49D6-A307-6CE4CF2EE0AE}" type="presParOf" srcId="{368B8FAF-A273-49DF-A7C6-A1F355A14650}" destId="{AA0E1261-6F33-46DF-A124-A59D4D0BEA3D}" srcOrd="0" destOrd="0" presId="urn:microsoft.com/office/officeart/2005/8/layout/process5"/>
    <dgm:cxn modelId="{AEDCAB3B-9A78-42DC-A5E1-33267769CFD9}" type="presParOf" srcId="{610E31B8-1D52-4D66-89DF-F498FA67E06C}" destId="{43A8560E-A004-4A60-8D19-33C9A065CD19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932958-722C-46D4-B2F7-5CF8C6C552D6}">
      <dsp:nvSpPr>
        <dsp:cNvPr id="0" name=""/>
        <dsp:cNvSpPr/>
      </dsp:nvSpPr>
      <dsp:spPr>
        <a:xfrm>
          <a:off x="7235" y="1051278"/>
          <a:ext cx="2162659" cy="12975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/>
            <a:t>Claim submitted by claimant (or their solicitor) </a:t>
          </a:r>
          <a:endParaRPr lang="en-IE" sz="1700" kern="1200" dirty="0"/>
        </a:p>
      </dsp:txBody>
      <dsp:txXfrm>
        <a:off x="45240" y="1089283"/>
        <a:ext cx="2086649" cy="1221585"/>
      </dsp:txXfrm>
    </dsp:sp>
    <dsp:sp modelId="{A6C0EF32-1C57-478B-9ECD-E37F26CC6448}">
      <dsp:nvSpPr>
        <dsp:cNvPr id="0" name=""/>
        <dsp:cNvSpPr/>
      </dsp:nvSpPr>
      <dsp:spPr>
        <a:xfrm>
          <a:off x="2360208" y="1431906"/>
          <a:ext cx="458483" cy="5363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400" kern="1200"/>
        </a:p>
      </dsp:txBody>
      <dsp:txXfrm>
        <a:off x="2360208" y="1539174"/>
        <a:ext cx="320938" cy="321803"/>
      </dsp:txXfrm>
    </dsp:sp>
    <dsp:sp modelId="{0555172F-CE1C-47C4-8680-3AC90153B875}">
      <dsp:nvSpPr>
        <dsp:cNvPr id="0" name=""/>
        <dsp:cNvSpPr/>
      </dsp:nvSpPr>
      <dsp:spPr>
        <a:xfrm>
          <a:off x="3034958" y="1051278"/>
          <a:ext cx="2162659" cy="12975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/>
            <a:t>Consent to assess claim is sought from respondent (usually insurer)</a:t>
          </a:r>
          <a:endParaRPr lang="en-IE" sz="1700" kern="1200" dirty="0"/>
        </a:p>
      </dsp:txBody>
      <dsp:txXfrm>
        <a:off x="3072963" y="1089283"/>
        <a:ext cx="2086649" cy="1221585"/>
      </dsp:txXfrm>
    </dsp:sp>
    <dsp:sp modelId="{368B8FAF-A273-49DF-A7C6-A1F355A14650}">
      <dsp:nvSpPr>
        <dsp:cNvPr id="0" name=""/>
        <dsp:cNvSpPr/>
      </dsp:nvSpPr>
      <dsp:spPr>
        <a:xfrm>
          <a:off x="5387931" y="1431906"/>
          <a:ext cx="458483" cy="5363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400" kern="1200"/>
        </a:p>
      </dsp:txBody>
      <dsp:txXfrm>
        <a:off x="5387931" y="1539174"/>
        <a:ext cx="320938" cy="321803"/>
      </dsp:txXfrm>
    </dsp:sp>
    <dsp:sp modelId="{43A8560E-A004-4A60-8D19-33C9A065CD19}">
      <dsp:nvSpPr>
        <dsp:cNvPr id="0" name=""/>
        <dsp:cNvSpPr/>
      </dsp:nvSpPr>
      <dsp:spPr>
        <a:xfrm>
          <a:off x="6062681" y="1051278"/>
          <a:ext cx="2162659" cy="12975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kern="1200" dirty="0" smtClean="0"/>
            <a:t>If consent granted, board assesses claim. If consent denied, case released to court</a:t>
          </a:r>
          <a:endParaRPr lang="en-IE" sz="1700" kern="1200" dirty="0"/>
        </a:p>
      </dsp:txBody>
      <dsp:txXfrm>
        <a:off x="6100686" y="1089283"/>
        <a:ext cx="2086649" cy="12215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932958-722C-46D4-B2F7-5CF8C6C552D6}">
      <dsp:nvSpPr>
        <dsp:cNvPr id="0" name=""/>
        <dsp:cNvSpPr/>
      </dsp:nvSpPr>
      <dsp:spPr>
        <a:xfrm>
          <a:off x="7235" y="1051278"/>
          <a:ext cx="2162659" cy="12975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kern="1200" dirty="0" smtClean="0"/>
            <a:t>Case is assessed (must be within 9 months) and notice of award sent to claimant and respondent</a:t>
          </a:r>
          <a:endParaRPr lang="en-IE" sz="1500" kern="1200" dirty="0"/>
        </a:p>
      </dsp:txBody>
      <dsp:txXfrm>
        <a:off x="45240" y="1089283"/>
        <a:ext cx="2086649" cy="1221585"/>
      </dsp:txXfrm>
    </dsp:sp>
    <dsp:sp modelId="{A6C0EF32-1C57-478B-9ECD-E37F26CC6448}">
      <dsp:nvSpPr>
        <dsp:cNvPr id="0" name=""/>
        <dsp:cNvSpPr/>
      </dsp:nvSpPr>
      <dsp:spPr>
        <a:xfrm>
          <a:off x="2360208" y="1431906"/>
          <a:ext cx="458483" cy="5363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200" kern="1200"/>
        </a:p>
      </dsp:txBody>
      <dsp:txXfrm>
        <a:off x="2360208" y="1539174"/>
        <a:ext cx="320938" cy="321803"/>
      </dsp:txXfrm>
    </dsp:sp>
    <dsp:sp modelId="{0555172F-CE1C-47C4-8680-3AC90153B875}">
      <dsp:nvSpPr>
        <dsp:cNvPr id="0" name=""/>
        <dsp:cNvSpPr/>
      </dsp:nvSpPr>
      <dsp:spPr>
        <a:xfrm>
          <a:off x="3034958" y="1051278"/>
          <a:ext cx="2162659" cy="12975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kern="1200" dirty="0" smtClean="0"/>
            <a:t>If award accepted by both parties -  respondent pays award. If rejected – released to court</a:t>
          </a:r>
          <a:endParaRPr lang="en-IE" sz="1500" kern="1200" dirty="0"/>
        </a:p>
      </dsp:txBody>
      <dsp:txXfrm>
        <a:off x="3072963" y="1089283"/>
        <a:ext cx="2086649" cy="1221585"/>
      </dsp:txXfrm>
    </dsp:sp>
    <dsp:sp modelId="{368B8FAF-A273-49DF-A7C6-A1F355A14650}">
      <dsp:nvSpPr>
        <dsp:cNvPr id="0" name=""/>
        <dsp:cNvSpPr/>
      </dsp:nvSpPr>
      <dsp:spPr>
        <a:xfrm>
          <a:off x="5387931" y="1431906"/>
          <a:ext cx="458483" cy="5363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1200" kern="1200"/>
        </a:p>
      </dsp:txBody>
      <dsp:txXfrm>
        <a:off x="5387931" y="1539174"/>
        <a:ext cx="320938" cy="321803"/>
      </dsp:txXfrm>
    </dsp:sp>
    <dsp:sp modelId="{43A8560E-A004-4A60-8D19-33C9A065CD19}">
      <dsp:nvSpPr>
        <dsp:cNvPr id="0" name=""/>
        <dsp:cNvSpPr/>
      </dsp:nvSpPr>
      <dsp:spPr>
        <a:xfrm>
          <a:off x="6062681" y="1051278"/>
          <a:ext cx="2162659" cy="12975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500" kern="1200" dirty="0" smtClean="0"/>
            <a:t>Cases released to court dealt with between respondent  and solicitor and either settled or litigated</a:t>
          </a:r>
          <a:endParaRPr lang="en-IE" sz="1500" kern="1200" dirty="0"/>
        </a:p>
      </dsp:txBody>
      <dsp:txXfrm>
        <a:off x="6100686" y="1089283"/>
        <a:ext cx="2086649" cy="1221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A35A89A3-90C2-4B3F-B346-A1CB59B79BCC}" type="datetimeFigureOut">
              <a:rPr lang="en-IE" smtClean="0"/>
              <a:t>15/09/2016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10" tIns="45505" rIns="91010" bIns="45505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010" tIns="45505" rIns="91010" bIns="4550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8EECF896-903F-4627-A60A-9BCCD20D6E2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68612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0B7CF-0CA5-4191-9702-B64299E59CEE}" type="datetimeFigureOut">
              <a:rPr lang="en-IE" smtClean="0"/>
              <a:t>15/09/2016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BF07-26C6-461C-BFDD-103B33C2EE1C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25513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0B7CF-0CA5-4191-9702-B64299E59CEE}" type="datetimeFigureOut">
              <a:rPr lang="en-IE" smtClean="0"/>
              <a:t>15/09/2016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BF07-26C6-461C-BFDD-103B33C2EE1C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9564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0B7CF-0CA5-4191-9702-B64299E59CEE}" type="datetimeFigureOut">
              <a:rPr lang="en-IE" smtClean="0"/>
              <a:t>15/09/2016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BF07-26C6-461C-BFDD-103B33C2EE1C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44775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0B7CF-0CA5-4191-9702-B64299E59CEE}" type="datetimeFigureOut">
              <a:rPr lang="en-IE" smtClean="0"/>
              <a:t>15/09/2016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BF07-26C6-461C-BFDD-103B33C2EE1C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5247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0B7CF-0CA5-4191-9702-B64299E59CEE}" type="datetimeFigureOut">
              <a:rPr lang="en-IE" smtClean="0"/>
              <a:t>15/09/2016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BF07-26C6-461C-BFDD-103B33C2EE1C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8360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0B7CF-0CA5-4191-9702-B64299E59CEE}" type="datetimeFigureOut">
              <a:rPr lang="en-IE" smtClean="0"/>
              <a:t>15/09/2016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BF07-26C6-461C-BFDD-103B33C2EE1C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9198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0B7CF-0CA5-4191-9702-B64299E59CEE}" type="datetimeFigureOut">
              <a:rPr lang="en-IE" smtClean="0"/>
              <a:t>15/09/2016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BF07-26C6-461C-BFDD-103B33C2EE1C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4146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0B7CF-0CA5-4191-9702-B64299E59CEE}" type="datetimeFigureOut">
              <a:rPr lang="en-IE" smtClean="0"/>
              <a:t>15/09/2016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BF07-26C6-461C-BFDD-103B33C2EE1C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6843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0B7CF-0CA5-4191-9702-B64299E59CEE}" type="datetimeFigureOut">
              <a:rPr lang="en-IE" smtClean="0"/>
              <a:t>15/09/2016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BF07-26C6-461C-BFDD-103B33C2EE1C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017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0B7CF-0CA5-4191-9702-B64299E59CEE}" type="datetimeFigureOut">
              <a:rPr lang="en-IE" smtClean="0"/>
              <a:t>15/09/2016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BF07-26C6-461C-BFDD-103B33C2EE1C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68568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0B7CF-0CA5-4191-9702-B64299E59CEE}" type="datetimeFigureOut">
              <a:rPr lang="en-IE" smtClean="0"/>
              <a:t>15/09/2016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BF07-26C6-461C-BFDD-103B33C2EE1C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02303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0B7CF-0CA5-4191-9702-B64299E59CEE}" type="datetimeFigureOut">
              <a:rPr lang="en-IE" smtClean="0"/>
              <a:t>15/09/2016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BF07-26C6-461C-BFDD-103B33C2EE1C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9734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hyperlink" Target="http://piabintranet/" TargetMode="External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5" Type="http://schemas.openxmlformats.org/officeDocument/2006/relationships/image" Target="../media/image3.png"/><Relationship Id="rId10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92D050"/>
                </a:solidFill>
              </a:rPr>
              <a:t>Personal Injuries </a:t>
            </a:r>
            <a:br>
              <a:rPr lang="en-US" sz="3600" b="1" dirty="0">
                <a:solidFill>
                  <a:srgbClr val="92D050"/>
                </a:solidFill>
              </a:rPr>
            </a:br>
            <a:r>
              <a:rPr lang="en-US" sz="3600" b="1" dirty="0">
                <a:solidFill>
                  <a:srgbClr val="92D050"/>
                </a:solidFill>
              </a:rPr>
              <a:t>Assessment Board</a:t>
            </a:r>
            <a:endParaRPr lang="en-IE" sz="3600" b="1" dirty="0">
              <a:solidFill>
                <a:srgbClr val="92D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96543"/>
            <a:ext cx="6400800" cy="17526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Presentation by Conor O’Brien, 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Chief Executive</a:t>
            </a:r>
          </a:p>
          <a:p>
            <a:endParaRPr lang="en-US" sz="2400" dirty="0" smtClean="0">
              <a:solidFill>
                <a:schemeClr val="accent1"/>
              </a:solidFill>
            </a:endParaRPr>
          </a:p>
          <a:p>
            <a:r>
              <a:rPr lang="en-IE" sz="2400" b="1" i="1" dirty="0" smtClean="0">
                <a:solidFill>
                  <a:schemeClr val="accent1"/>
                </a:solidFill>
              </a:rPr>
              <a:t>Joint Oireachtas Committee on Finance, Public Expenditure and Reform, and Taoiseach</a:t>
            </a:r>
          </a:p>
          <a:p>
            <a:r>
              <a:rPr lang="en-IE" sz="2400" b="1" i="1" dirty="0" smtClean="0">
                <a:solidFill>
                  <a:schemeClr val="accent1"/>
                </a:solidFill>
              </a:rPr>
              <a:t> 14 September 2016</a:t>
            </a:r>
            <a:endParaRPr lang="en-IE" sz="24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66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279207"/>
            <a:ext cx="7776864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92D050"/>
                </a:solidFill>
              </a:rPr>
              <a:t>Personal Injuries Assessment Board</a:t>
            </a:r>
            <a:endParaRPr lang="en-IE" sz="36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accent1"/>
                </a:solidFill>
              </a:rPr>
              <a:t>Introduction…</a:t>
            </a:r>
          </a:p>
          <a:p>
            <a:pPr marL="0" indent="0">
              <a:buNone/>
            </a:pPr>
            <a:endParaRPr lang="en-US" sz="4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chemeClr val="accent1"/>
                </a:solidFill>
              </a:rPr>
              <a:t>Who we are…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Independent, self-funded state organisation.  Established to provide low cost alternative model for personal injuries claims</a:t>
            </a:r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2655"/>
            <a:ext cx="1781981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6416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solidFill>
                  <a:srgbClr val="92D050"/>
                </a:solidFill>
              </a:rPr>
              <a:t>What we do - our role</a:t>
            </a:r>
            <a:endParaRPr lang="en-IE" sz="36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5313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We </a:t>
            </a:r>
            <a:r>
              <a:rPr lang="en-US" b="1" dirty="0" smtClean="0">
                <a:solidFill>
                  <a:schemeClr val="accent1"/>
                </a:solidFill>
              </a:rPr>
              <a:t>assess</a:t>
            </a:r>
            <a:r>
              <a:rPr lang="en-US" dirty="0" smtClean="0">
                <a:solidFill>
                  <a:schemeClr val="accent1"/>
                </a:solidFill>
              </a:rPr>
              <a:t> personal injury claims - 100,000 claims assessed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We </a:t>
            </a:r>
            <a:r>
              <a:rPr lang="en-US" b="1" dirty="0" smtClean="0">
                <a:solidFill>
                  <a:schemeClr val="accent1"/>
                </a:solidFill>
              </a:rPr>
              <a:t>remove</a:t>
            </a:r>
            <a:r>
              <a:rPr lang="en-US" dirty="0" smtClean="0">
                <a:solidFill>
                  <a:schemeClr val="accent1"/>
                </a:solidFill>
              </a:rPr>
              <a:t> cases from unnecessary litigation – 70% of cases removed to save costs and time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We offer a </a:t>
            </a:r>
            <a:r>
              <a:rPr lang="en-US" b="1" dirty="0" smtClean="0">
                <a:solidFill>
                  <a:schemeClr val="accent1"/>
                </a:solidFill>
              </a:rPr>
              <a:t>low cost alternative </a:t>
            </a:r>
            <a:r>
              <a:rPr lang="en-US" dirty="0" smtClean="0">
                <a:solidFill>
                  <a:schemeClr val="accent1"/>
                </a:solidFill>
              </a:rPr>
              <a:t>to litigation – our processing costs at lowest levels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We make </a:t>
            </a:r>
            <a:r>
              <a:rPr lang="en-US" b="1" dirty="0" smtClean="0">
                <a:solidFill>
                  <a:schemeClr val="accent1"/>
                </a:solidFill>
              </a:rPr>
              <a:t>compensation payments </a:t>
            </a:r>
            <a:r>
              <a:rPr lang="en-US" dirty="0" smtClean="0">
                <a:solidFill>
                  <a:schemeClr val="accent1"/>
                </a:solidFill>
              </a:rPr>
              <a:t>to injured parties in line with the Book of Quantum - average award levels have remained consistent over past 5-6 years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We </a:t>
            </a:r>
            <a:r>
              <a:rPr lang="en-US" b="1" dirty="0" smtClean="0">
                <a:solidFill>
                  <a:schemeClr val="accent1"/>
                </a:solidFill>
              </a:rPr>
              <a:t>publish statistics </a:t>
            </a:r>
            <a:r>
              <a:rPr lang="en-US" dirty="0" smtClean="0">
                <a:solidFill>
                  <a:schemeClr val="accent1"/>
                </a:solidFill>
              </a:rPr>
              <a:t>regularly to maintain transparency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We preserve the </a:t>
            </a:r>
            <a:r>
              <a:rPr lang="en-US" b="1" dirty="0" smtClean="0">
                <a:solidFill>
                  <a:schemeClr val="accent1"/>
                </a:solidFill>
              </a:rPr>
              <a:t>right of access to court </a:t>
            </a:r>
            <a:r>
              <a:rPr lang="en-US" dirty="0" smtClean="0">
                <a:solidFill>
                  <a:schemeClr val="accent1"/>
                </a:solidFill>
              </a:rPr>
              <a:t>if required – constitutional rights not impinged</a:t>
            </a:r>
          </a:p>
        </p:txBody>
      </p:sp>
    </p:spTree>
    <p:extLst>
      <p:ext uri="{BB962C8B-B14F-4D97-AF65-F5344CB8AC3E}">
        <p14:creationId xmlns:p14="http://schemas.microsoft.com/office/powerpoint/2010/main" val="274238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-108520" y="11663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altLang="en-US" sz="3600" b="1" dirty="0">
                <a:solidFill>
                  <a:srgbClr val="92D050"/>
                </a:solidFill>
              </a:rPr>
              <a:t>High level overview of process</a:t>
            </a:r>
            <a:endParaRPr lang="en-US" altLang="en-US" sz="3600" b="1" dirty="0">
              <a:solidFill>
                <a:srgbClr val="92D050"/>
              </a:solidFill>
            </a:endParaRPr>
          </a:p>
        </p:txBody>
      </p:sp>
      <p:pic>
        <p:nvPicPr>
          <p:cNvPr id="6147" name="Picture 7" descr="Home - InjuriesBoard Intranet Sit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60350"/>
            <a:ext cx="151288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D66F9-6922-4E5B-AC0A-668990D28A9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227856" y="1108968"/>
          <a:ext cx="8232576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683568" y="2693144"/>
          <a:ext cx="8232576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pSp>
        <p:nvGrpSpPr>
          <p:cNvPr id="6151" name="Group 9"/>
          <p:cNvGrpSpPr>
            <a:grpSpLocks/>
          </p:cNvGrpSpPr>
          <p:nvPr/>
        </p:nvGrpSpPr>
        <p:grpSpPr bwMode="auto">
          <a:xfrm>
            <a:off x="179388" y="4005263"/>
            <a:ext cx="458787" cy="536575"/>
            <a:chOff x="2360208" y="1431906"/>
            <a:chExt cx="458483" cy="536339"/>
          </a:xfrm>
        </p:grpSpPr>
        <p:sp>
          <p:nvSpPr>
            <p:cNvPr id="11" name="Right Arrow 10"/>
            <p:cNvSpPr/>
            <p:nvPr/>
          </p:nvSpPr>
          <p:spPr>
            <a:xfrm>
              <a:off x="2360208" y="1431906"/>
              <a:ext cx="458483" cy="536339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ight Arrow 4"/>
            <p:cNvSpPr/>
            <p:nvPr/>
          </p:nvSpPr>
          <p:spPr>
            <a:xfrm>
              <a:off x="2360208" y="1539809"/>
              <a:ext cx="320463" cy="3205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IE" sz="1200"/>
            </a:p>
          </p:txBody>
        </p:sp>
      </p:grpSp>
      <p:grpSp>
        <p:nvGrpSpPr>
          <p:cNvPr id="6152" name="Group 12"/>
          <p:cNvGrpSpPr>
            <a:grpSpLocks/>
          </p:cNvGrpSpPr>
          <p:nvPr/>
        </p:nvGrpSpPr>
        <p:grpSpPr bwMode="auto">
          <a:xfrm>
            <a:off x="8520113" y="2492375"/>
            <a:ext cx="457200" cy="536575"/>
            <a:chOff x="2360208" y="1431906"/>
            <a:chExt cx="458483" cy="536339"/>
          </a:xfrm>
        </p:grpSpPr>
        <p:sp>
          <p:nvSpPr>
            <p:cNvPr id="14" name="Right Arrow 13"/>
            <p:cNvSpPr/>
            <p:nvPr/>
          </p:nvSpPr>
          <p:spPr>
            <a:xfrm>
              <a:off x="2360208" y="1431906"/>
              <a:ext cx="458483" cy="536339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ight Arrow 4"/>
            <p:cNvSpPr/>
            <p:nvPr/>
          </p:nvSpPr>
          <p:spPr>
            <a:xfrm>
              <a:off x="2360208" y="1539809"/>
              <a:ext cx="321575" cy="3205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IE" sz="1200"/>
            </a:p>
          </p:txBody>
        </p:sp>
      </p:grpSp>
      <p:pic>
        <p:nvPicPr>
          <p:cNvPr id="1026" name="Picture 2" descr="C:\Users\cobrien\AppData\Local\Microsoft\Windows\Temporary Internet Files\Content.IE5\GV9OZISA\PngMedium-Callout-round-left-11030[1].gi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937" y="1412775"/>
            <a:ext cx="1121479" cy="864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236462" y="1412775"/>
            <a:ext cx="98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1200" dirty="0" smtClean="0"/>
              <a:t>Circa </a:t>
            </a:r>
          </a:p>
          <a:p>
            <a:pPr algn="ctr"/>
            <a:r>
              <a:rPr lang="en-IE" sz="1200" dirty="0" smtClean="0"/>
              <a:t>60% of cases</a:t>
            </a:r>
          </a:p>
          <a:p>
            <a:pPr algn="ctr"/>
            <a:r>
              <a:rPr lang="en-IE" sz="1200" dirty="0" smtClean="0"/>
              <a:t>consented</a:t>
            </a:r>
            <a:endParaRPr lang="en-IE" sz="1200" dirty="0"/>
          </a:p>
        </p:txBody>
      </p:sp>
      <p:pic>
        <p:nvPicPr>
          <p:cNvPr id="1027" name="Picture 3" descr="C:\Users\cobrien\AppData\Local\Microsoft\Windows\Temporary Internet Files\Content.IE5\GV9OZISA\PngMedium-Callout-round-left-11030[1].gi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919362" y="4941168"/>
            <a:ext cx="1084685" cy="1027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047328" y="5229200"/>
            <a:ext cx="828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1200" dirty="0" smtClean="0"/>
              <a:t>Circa 60% </a:t>
            </a:r>
          </a:p>
          <a:p>
            <a:pPr algn="ctr"/>
            <a:r>
              <a:rPr lang="en-IE" sz="1200" dirty="0" smtClean="0"/>
              <a:t>of awards</a:t>
            </a:r>
          </a:p>
          <a:p>
            <a:pPr algn="ctr"/>
            <a:r>
              <a:rPr lang="en-IE" sz="1200" dirty="0" smtClean="0"/>
              <a:t>accepted</a:t>
            </a:r>
            <a:endParaRPr lang="en-IE" sz="1200" dirty="0"/>
          </a:p>
        </p:txBody>
      </p:sp>
      <p:pic>
        <p:nvPicPr>
          <p:cNvPr id="17" name="Picture 2" descr="C:\Users\cobrien\AppData\Local\Microsoft\Windows\Temporary Internet Files\Content.IE5\GV9OZISA\PngMedium-Callout-round-left-11030[1].gi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1121479" cy="864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352684" y="1412776"/>
            <a:ext cx="9353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1200" dirty="0" smtClean="0"/>
              <a:t>33.5K </a:t>
            </a:r>
          </a:p>
          <a:p>
            <a:pPr algn="ctr"/>
            <a:r>
              <a:rPr lang="en-IE" sz="1200" dirty="0" smtClean="0"/>
              <a:t>applications</a:t>
            </a:r>
          </a:p>
          <a:p>
            <a:pPr algn="ctr"/>
            <a:r>
              <a:rPr lang="en-IE" sz="1200" dirty="0" smtClean="0"/>
              <a:t> in 2015</a:t>
            </a:r>
            <a:endParaRPr lang="en-IE" sz="1200" dirty="0"/>
          </a:p>
        </p:txBody>
      </p:sp>
      <p:pic>
        <p:nvPicPr>
          <p:cNvPr id="19" name="Picture 3" descr="C:\Users\cobrien\AppData\Local\Microsoft\Windows\Temporary Internet Files\Content.IE5\GV9OZISA\PngMedium-Callout-round-left-11030[1].gi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71600" y="4941169"/>
            <a:ext cx="1084685" cy="1027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1068951" y="5230536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1200" dirty="0" smtClean="0"/>
              <a:t>Average </a:t>
            </a:r>
          </a:p>
          <a:p>
            <a:pPr algn="ctr"/>
            <a:r>
              <a:rPr lang="en-IE" sz="1200" dirty="0" smtClean="0"/>
              <a:t>Timeline is </a:t>
            </a:r>
          </a:p>
          <a:p>
            <a:pPr algn="ctr"/>
            <a:r>
              <a:rPr lang="en-IE" sz="1200" dirty="0" smtClean="0"/>
              <a:t>7 months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val="329717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solidFill>
                  <a:srgbClr val="92D050"/>
                </a:solidFill>
              </a:rPr>
              <a:t>Trends in motor insurance premiums</a:t>
            </a:r>
            <a:endParaRPr lang="en-IE" sz="36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Very sharp rises in motor premiums reported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Motorists/businesses under financial pressure 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Factors cited include past underpricing, under-reserving, claims costs/numbers, fraud, </a:t>
            </a:r>
            <a:r>
              <a:rPr lang="en-US" dirty="0" err="1" smtClean="0">
                <a:solidFill>
                  <a:schemeClr val="accent1"/>
                </a:solidFill>
              </a:rPr>
              <a:t>Setanta</a:t>
            </a:r>
            <a:r>
              <a:rPr lang="en-US" dirty="0" smtClean="0">
                <a:solidFill>
                  <a:schemeClr val="accent1"/>
                </a:solidFill>
              </a:rPr>
              <a:t>, levies, investment returns &amp; changes in the legal environment</a:t>
            </a:r>
          </a:p>
          <a:p>
            <a:r>
              <a:rPr lang="en-US" b="1" i="1" dirty="0" smtClean="0">
                <a:solidFill>
                  <a:schemeClr val="accent1"/>
                </a:solidFill>
              </a:rPr>
              <a:t>To what extent are claims the problem?? 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Premiums up 70% in 3 years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PIAB figures show personal injury motor claims volumes and average </a:t>
            </a:r>
            <a:r>
              <a:rPr lang="en-US" dirty="0">
                <a:solidFill>
                  <a:schemeClr val="accent1"/>
                </a:solidFill>
              </a:rPr>
              <a:t>value </a:t>
            </a:r>
            <a:r>
              <a:rPr lang="en-US" dirty="0" smtClean="0">
                <a:solidFill>
                  <a:schemeClr val="accent1"/>
                </a:solidFill>
              </a:rPr>
              <a:t>of awards are static this year 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Absence of overall data in Ireland on overall claims costs, settlement costs and numbers of claims outside PIAB</a:t>
            </a:r>
          </a:p>
        </p:txBody>
      </p:sp>
    </p:spTree>
    <p:extLst>
      <p:ext uri="{BB962C8B-B14F-4D97-AF65-F5344CB8AC3E}">
        <p14:creationId xmlns:p14="http://schemas.microsoft.com/office/powerpoint/2010/main" val="1815644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solidFill>
                  <a:srgbClr val="92D050"/>
                </a:solidFill>
              </a:rPr>
              <a:t>3 channels for claims resolution</a:t>
            </a:r>
            <a:endParaRPr lang="en-IE" sz="3600" b="1" dirty="0">
              <a:solidFill>
                <a:srgbClr val="92D05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1664976"/>
              </p:ext>
            </p:extLst>
          </p:nvPr>
        </p:nvGraphicFramePr>
        <p:xfrm>
          <a:off x="683568" y="1052736"/>
          <a:ext cx="8219256" cy="5312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576"/>
                <a:gridCol w="2239144"/>
                <a:gridCol w="2304256"/>
                <a:gridCol w="2520280"/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lang="en-IE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E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E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E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21956">
                <a:tc>
                  <a:txBody>
                    <a:bodyPr/>
                    <a:lstStyle/>
                    <a:p>
                      <a:pPr algn="l"/>
                      <a:r>
                        <a:rPr lang="en-IE" sz="2000" b="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endParaRPr lang="en-I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 smtClean="0">
                          <a:solidFill>
                            <a:schemeClr val="tx1"/>
                          </a:solidFill>
                        </a:rPr>
                        <a:t>Direct</a:t>
                      </a:r>
                      <a:r>
                        <a:rPr lang="en-IE" sz="2000" b="1" baseline="0" dirty="0" smtClean="0">
                          <a:solidFill>
                            <a:schemeClr val="tx1"/>
                          </a:solidFill>
                        </a:rPr>
                        <a:t> settlements</a:t>
                      </a:r>
                      <a:endParaRPr lang="en-IE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PIAB </a:t>
                      </a:r>
                      <a:endParaRPr lang="en-I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000" b="1" dirty="0" smtClean="0">
                          <a:solidFill>
                            <a:schemeClr val="tx1"/>
                          </a:solidFill>
                        </a:rPr>
                        <a:t>Courts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581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b="0" i="0" dirty="0" smtClean="0">
                          <a:solidFill>
                            <a:schemeClr val="tx1"/>
                          </a:solidFill>
                        </a:rPr>
                        <a:t>Data Availability</a:t>
                      </a:r>
                      <a:endParaRPr lang="en-IE" sz="16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 smtClean="0">
                          <a:solidFill>
                            <a:schemeClr val="tx1"/>
                          </a:solidFill>
                        </a:rPr>
                        <a:t>No data available</a:t>
                      </a:r>
                      <a:r>
                        <a:rPr lang="en-US" sz="1600" b="1" i="0" baseline="0" dirty="0" smtClean="0">
                          <a:solidFill>
                            <a:schemeClr val="tx1"/>
                          </a:solidFill>
                        </a:rPr>
                        <a:t> on overall claim volumes, average awards, timelines or processing costs</a:t>
                      </a:r>
                      <a:endParaRPr lang="en-IE" sz="16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 smtClean="0">
                          <a:solidFill>
                            <a:schemeClr val="tx1"/>
                          </a:solidFill>
                        </a:rPr>
                        <a:t>Published</a:t>
                      </a:r>
                      <a:r>
                        <a:rPr lang="en-US" sz="1600" b="1" i="0" baseline="0" dirty="0" smtClean="0">
                          <a:solidFill>
                            <a:schemeClr val="tx1"/>
                          </a:solidFill>
                        </a:rPr>
                        <a:t> data on numbers of claims, average awards, timelines and processing costs</a:t>
                      </a:r>
                      <a:endParaRPr lang="en-IE" sz="16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b="1" i="0" dirty="0" smtClean="0">
                          <a:solidFill>
                            <a:schemeClr val="tx1"/>
                          </a:solidFill>
                        </a:rPr>
                        <a:t>Some published data on number of awards</a:t>
                      </a:r>
                      <a:r>
                        <a:rPr lang="en-IE" sz="1600" b="1" i="0" baseline="0" dirty="0" smtClean="0">
                          <a:solidFill>
                            <a:schemeClr val="tx1"/>
                          </a:solidFill>
                        </a:rPr>
                        <a:t> &amp;</a:t>
                      </a:r>
                      <a:r>
                        <a:rPr lang="en-IE" sz="1600" b="1" i="0" dirty="0" smtClean="0">
                          <a:solidFill>
                            <a:schemeClr val="tx1"/>
                          </a:solidFill>
                        </a:rPr>
                        <a:t> cost. No </a:t>
                      </a:r>
                      <a:r>
                        <a:rPr lang="en-IE" sz="1600" b="1" i="0" baseline="0" dirty="0" smtClean="0">
                          <a:solidFill>
                            <a:schemeClr val="tx1"/>
                          </a:solidFill>
                        </a:rPr>
                        <a:t>data on average awards, processing costs, timelines</a:t>
                      </a:r>
                      <a:endParaRPr lang="en-IE" sz="16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58164">
                <a:tc>
                  <a:txBody>
                    <a:bodyPr/>
                    <a:lstStyle/>
                    <a:p>
                      <a:pPr algn="l"/>
                      <a:r>
                        <a:rPr lang="en-IE" sz="1600" i="0" dirty="0" smtClean="0">
                          <a:solidFill>
                            <a:schemeClr val="tx1"/>
                          </a:solidFill>
                        </a:rPr>
                        <a:t>Volumes</a:t>
                      </a:r>
                      <a:endParaRPr lang="en-IE" sz="16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i="0" dirty="0" smtClean="0">
                          <a:solidFill>
                            <a:schemeClr val="tx1"/>
                          </a:solidFill>
                        </a:rPr>
                        <a:t>Volume trends not known</a:t>
                      </a:r>
                      <a:endParaRPr lang="en-IE" sz="16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i="0" dirty="0" smtClean="0">
                          <a:solidFill>
                            <a:schemeClr val="tx1"/>
                          </a:solidFill>
                        </a:rPr>
                        <a:t>Claims</a:t>
                      </a:r>
                      <a:r>
                        <a:rPr lang="en-IE" sz="1600" i="0" baseline="0" dirty="0" smtClean="0">
                          <a:solidFill>
                            <a:schemeClr val="tx1"/>
                          </a:solidFill>
                        </a:rPr>
                        <a:t> volumes currently stable</a:t>
                      </a:r>
                      <a:endParaRPr lang="en-IE" sz="16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i="0" baseline="0" dirty="0" smtClean="0">
                          <a:solidFill>
                            <a:schemeClr val="tx1"/>
                          </a:solidFill>
                        </a:rPr>
                        <a:t>Data available, more granular information would be useful</a:t>
                      </a:r>
                      <a:endParaRPr lang="en-IE" sz="160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90803">
                <a:tc>
                  <a:txBody>
                    <a:bodyPr/>
                    <a:lstStyle/>
                    <a:p>
                      <a:pPr algn="l"/>
                      <a:r>
                        <a:rPr lang="en-IE" sz="1600" i="0" dirty="0" smtClean="0">
                          <a:solidFill>
                            <a:schemeClr val="tx1"/>
                          </a:solidFill>
                        </a:rPr>
                        <a:t>Award</a:t>
                      </a:r>
                      <a:r>
                        <a:rPr lang="en-IE" sz="1600" i="0" baseline="0" dirty="0" smtClean="0">
                          <a:solidFill>
                            <a:schemeClr val="tx1"/>
                          </a:solidFill>
                        </a:rPr>
                        <a:t> Levels</a:t>
                      </a:r>
                      <a:endParaRPr lang="en-IE" sz="16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i="0" dirty="0" smtClean="0">
                          <a:solidFill>
                            <a:schemeClr val="tx1"/>
                          </a:solidFill>
                        </a:rPr>
                        <a:t>Award level</a:t>
                      </a:r>
                      <a:r>
                        <a:rPr lang="en-IE" sz="1600" i="0" baseline="0" dirty="0" smtClean="0">
                          <a:solidFill>
                            <a:schemeClr val="tx1"/>
                          </a:solidFill>
                        </a:rPr>
                        <a:t> trends not known</a:t>
                      </a:r>
                      <a:endParaRPr lang="en-IE" sz="16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solidFill>
                            <a:schemeClr val="tx1"/>
                          </a:solidFill>
                        </a:rPr>
                        <a:t>Awards </a:t>
                      </a:r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</a:rPr>
                        <a:t>relatively static in recent years</a:t>
                      </a:r>
                      <a:endParaRPr lang="en-IE" sz="16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0" baseline="0" dirty="0" smtClean="0">
                          <a:solidFill>
                            <a:schemeClr val="tx1"/>
                          </a:solidFill>
                        </a:rPr>
                        <a:t>Aggregate data available, more detail would be useful</a:t>
                      </a:r>
                      <a:endParaRPr lang="en-IE" sz="16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90803">
                <a:tc>
                  <a:txBody>
                    <a:bodyPr/>
                    <a:lstStyle/>
                    <a:p>
                      <a:pPr algn="l"/>
                      <a:r>
                        <a:rPr lang="en-IE" sz="1600" i="0" dirty="0" smtClean="0">
                          <a:solidFill>
                            <a:schemeClr val="tx1"/>
                          </a:solidFill>
                        </a:rPr>
                        <a:t>Timeline</a:t>
                      </a:r>
                      <a:endParaRPr lang="en-IE" sz="16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i="0" dirty="0" smtClean="0">
                          <a:solidFill>
                            <a:schemeClr val="tx1"/>
                          </a:solidFill>
                        </a:rPr>
                        <a:t>Shorter</a:t>
                      </a:r>
                      <a:r>
                        <a:rPr lang="en-IE" sz="1600" i="0" baseline="0" dirty="0" smtClean="0">
                          <a:solidFill>
                            <a:schemeClr val="tx1"/>
                          </a:solidFill>
                        </a:rPr>
                        <a:t> timeframe but details not known</a:t>
                      </a:r>
                      <a:endParaRPr lang="en-IE" sz="16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b="0" i="0" dirty="0" smtClean="0">
                          <a:solidFill>
                            <a:schemeClr val="tx1"/>
                          </a:solidFill>
                        </a:rPr>
                        <a:t>Average</a:t>
                      </a:r>
                      <a:r>
                        <a:rPr lang="en-IE" sz="1600" b="0" i="0" baseline="0" dirty="0" smtClean="0">
                          <a:solidFill>
                            <a:schemeClr val="tx1"/>
                          </a:solidFill>
                        </a:rPr>
                        <a:t> 7 months to </a:t>
                      </a:r>
                      <a:r>
                        <a:rPr lang="en-IE" sz="1600" b="0" i="0" baseline="0" dirty="0" smtClean="0">
                          <a:solidFill>
                            <a:schemeClr val="tx1"/>
                          </a:solidFill>
                        </a:rPr>
                        <a:t>assess</a:t>
                      </a:r>
                      <a:endParaRPr lang="en-IE" sz="16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0" dirty="0" smtClean="0">
                          <a:solidFill>
                            <a:schemeClr val="tx1"/>
                          </a:solidFill>
                        </a:rPr>
                        <a:t>Longer timeframe - more data needed from insurers</a:t>
                      </a:r>
                      <a:endParaRPr lang="en-IE" sz="16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58164">
                <a:tc>
                  <a:txBody>
                    <a:bodyPr/>
                    <a:lstStyle/>
                    <a:p>
                      <a:pPr algn="l"/>
                      <a:r>
                        <a:rPr lang="en-IE" sz="1600" i="0" dirty="0" smtClean="0">
                          <a:solidFill>
                            <a:schemeClr val="tx1"/>
                          </a:solidFill>
                        </a:rPr>
                        <a:t>Costs</a:t>
                      </a:r>
                      <a:endParaRPr lang="en-IE" sz="16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i="0" dirty="0" smtClean="0">
                          <a:solidFill>
                            <a:schemeClr val="tx1"/>
                          </a:solidFill>
                        </a:rPr>
                        <a:t>Unknown costs</a:t>
                      </a:r>
                      <a:endParaRPr lang="en-IE" sz="16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 smtClean="0">
                          <a:solidFill>
                            <a:schemeClr val="tx1"/>
                          </a:solidFill>
                        </a:rPr>
                        <a:t>Low cost –</a:t>
                      </a:r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</a:rPr>
                        <a:t> 6.5 per cent of awards</a:t>
                      </a:r>
                      <a:endParaRPr lang="en-IE" sz="16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b="0" i="0" dirty="0" smtClean="0">
                          <a:solidFill>
                            <a:schemeClr val="tx1"/>
                          </a:solidFill>
                        </a:rPr>
                        <a:t>High cost</a:t>
                      </a:r>
                      <a:endParaRPr lang="en-IE" sz="16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691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solidFill>
                  <a:srgbClr val="92D050"/>
                </a:solidFill>
              </a:rPr>
              <a:t>What we are doing about it </a:t>
            </a:r>
            <a:endParaRPr lang="en-IE" sz="36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IE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Review of </a:t>
            </a:r>
            <a:r>
              <a:rPr lang="en-IE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Book of </a:t>
            </a:r>
            <a:r>
              <a:rPr lang="en-IE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Quantum </a:t>
            </a:r>
            <a:r>
              <a:rPr lang="en-I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 w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ill 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make awards more predictable and consistent, benefiting all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stakeholders</a:t>
            </a:r>
          </a:p>
          <a:p>
            <a:endParaRPr lang="en-IE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I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Calling </a:t>
            </a:r>
            <a:r>
              <a:rPr lang="en-IE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for </a:t>
            </a:r>
            <a:r>
              <a:rPr lang="en-IE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transparency</a:t>
            </a:r>
            <a:r>
              <a:rPr lang="en-I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IE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relation to </a:t>
            </a:r>
            <a:r>
              <a:rPr lang="en-I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settlements</a:t>
            </a:r>
          </a:p>
          <a:p>
            <a:endParaRPr lang="en-IE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I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Actively working </a:t>
            </a:r>
            <a:r>
              <a:rPr lang="en-IE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with D/Finance on </a:t>
            </a:r>
            <a:r>
              <a:rPr lang="en-IE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Working Group</a:t>
            </a:r>
            <a:r>
              <a:rPr lang="en-I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and sub-group</a:t>
            </a:r>
          </a:p>
          <a:p>
            <a:pPr lvl="1"/>
            <a:r>
              <a:rPr lang="en-I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Other Potential Initiatives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82939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solidFill>
                  <a:srgbClr val="92D050"/>
                </a:solidFill>
              </a:rPr>
              <a:t>Publication of Revised Book of Quantum</a:t>
            </a:r>
            <a:endParaRPr lang="en-IE" sz="36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421087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Does not recommend or set awards or assessment levels</a:t>
            </a:r>
            <a:endParaRPr lang="en-IE" sz="2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Compiled by independent consultants – currently being finalised</a:t>
            </a:r>
            <a:endParaRPr lang="en-IE" sz="2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Provides </a:t>
            </a:r>
            <a:r>
              <a:rPr lang="en-US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general </a:t>
            </a:r>
            <a:r>
              <a:rPr lang="en-U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guidelines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on amounts that may be awarded for personal injuries</a:t>
            </a:r>
            <a:endParaRPr lang="en-IE" sz="2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Deals 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with pain and suffering due to injuries</a:t>
            </a:r>
            <a:endParaRPr lang="en-IE" sz="2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ased 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on research of 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settlements 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and reflects current 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awards – data from </a:t>
            </a:r>
            <a:r>
              <a:rPr lang="en-US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Insurers, State Claims Agency, PIAB 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and the </a:t>
            </a:r>
            <a:r>
              <a:rPr lang="en-U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  <a:r>
              <a:rPr lang="en-US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ourts</a:t>
            </a:r>
            <a:endParaRPr lang="en-IE" sz="2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Revised 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Book 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be 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published shortly, based on 2013/14 figures</a:t>
            </a:r>
            <a:endParaRPr lang="en-IE" sz="2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Includes </a:t>
            </a:r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new injuries and more granular guidelines.  Where amounts change that is because awards and settlements have </a:t>
            </a:r>
            <a:r>
              <a:rPr lang="en-US" sz="2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changed</a:t>
            </a:r>
          </a:p>
          <a:p>
            <a:pPr marL="0" indent="0">
              <a:buNone/>
            </a:pPr>
            <a:endParaRPr lang="en-IE" sz="2400" dirty="0"/>
          </a:p>
          <a:p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176042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IE" sz="3600" b="1" dirty="0">
                <a:solidFill>
                  <a:srgbClr val="92D050"/>
                </a:solidFill>
              </a:rPr>
              <a:t>Thank you for listening</a:t>
            </a:r>
          </a:p>
        </p:txBody>
      </p:sp>
    </p:spTree>
    <p:extLst>
      <p:ext uri="{BB962C8B-B14F-4D97-AF65-F5344CB8AC3E}">
        <p14:creationId xmlns:p14="http://schemas.microsoft.com/office/powerpoint/2010/main" val="640857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634</Words>
  <Application>Microsoft Office PowerPoint</Application>
  <PresentationFormat>On-screen Show (4:3)</PresentationFormat>
  <Paragraphs>90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Personal Injuries  Assessment Board</vt:lpstr>
      <vt:lpstr>Personal Injuries Assessment Board</vt:lpstr>
      <vt:lpstr>What we do - our role</vt:lpstr>
      <vt:lpstr>High level overview of process</vt:lpstr>
      <vt:lpstr>Trends in motor insurance premiums</vt:lpstr>
      <vt:lpstr>3 channels for claims resolution</vt:lpstr>
      <vt:lpstr>What we are doing about it </vt:lpstr>
      <vt:lpstr>Publication of Revised Book of Quantum</vt:lpstr>
      <vt:lpstr>Thank you for listening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Kelly</dc:creator>
  <cp:lastModifiedBy>Fiona Barry</cp:lastModifiedBy>
  <cp:revision>38</cp:revision>
  <cp:lastPrinted>2016-09-09T13:02:59Z</cp:lastPrinted>
  <dcterms:created xsi:type="dcterms:W3CDTF">2016-09-06T14:12:44Z</dcterms:created>
  <dcterms:modified xsi:type="dcterms:W3CDTF">2016-09-15T10:11:41Z</dcterms:modified>
</cp:coreProperties>
</file>